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ms-office.legacyDiagramTex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legacyDocTextInfo.bin" ContentType="application/vnd.ms-office.legacyDocTextInfo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1" r:id="rId1"/>
  </p:sldMasterIdLst>
  <p:notesMasterIdLst>
    <p:notesMasterId r:id="rId50"/>
  </p:notesMasterIdLst>
  <p:handoutMasterIdLst>
    <p:handoutMasterId r:id="rId51"/>
  </p:handoutMasterIdLst>
  <p:sldIdLst>
    <p:sldId id="256" r:id="rId2"/>
    <p:sldId id="259" r:id="rId3"/>
    <p:sldId id="304" r:id="rId4"/>
    <p:sldId id="293" r:id="rId5"/>
    <p:sldId id="305" r:id="rId6"/>
    <p:sldId id="296" r:id="rId7"/>
    <p:sldId id="306" r:id="rId8"/>
    <p:sldId id="312" r:id="rId9"/>
    <p:sldId id="297" r:id="rId10"/>
    <p:sldId id="298" r:id="rId11"/>
    <p:sldId id="299" r:id="rId12"/>
    <p:sldId id="307" r:id="rId13"/>
    <p:sldId id="301" r:id="rId14"/>
    <p:sldId id="309" r:id="rId15"/>
    <p:sldId id="276" r:id="rId16"/>
    <p:sldId id="285" r:id="rId17"/>
    <p:sldId id="277" r:id="rId18"/>
    <p:sldId id="310" r:id="rId19"/>
    <p:sldId id="287" r:id="rId20"/>
    <p:sldId id="261" r:id="rId21"/>
    <p:sldId id="321" r:id="rId22"/>
    <p:sldId id="322" r:id="rId23"/>
    <p:sldId id="288" r:id="rId24"/>
    <p:sldId id="292" r:id="rId25"/>
    <p:sldId id="289" r:id="rId26"/>
    <p:sldId id="302" r:id="rId27"/>
    <p:sldId id="317" r:id="rId28"/>
    <p:sldId id="290" r:id="rId29"/>
    <p:sldId id="318" r:id="rId30"/>
    <p:sldId id="303" r:id="rId31"/>
    <p:sldId id="278" r:id="rId32"/>
    <p:sldId id="279" r:id="rId33"/>
    <p:sldId id="280" r:id="rId34"/>
    <p:sldId id="281" r:id="rId35"/>
    <p:sldId id="282" r:id="rId36"/>
    <p:sldId id="283" r:id="rId37"/>
    <p:sldId id="284" r:id="rId38"/>
    <p:sldId id="320" r:id="rId39"/>
    <p:sldId id="286" r:id="rId40"/>
    <p:sldId id="291" r:id="rId41"/>
    <p:sldId id="319" r:id="rId42"/>
    <p:sldId id="262" r:id="rId43"/>
    <p:sldId id="311" r:id="rId44"/>
    <p:sldId id="263" r:id="rId45"/>
    <p:sldId id="313" r:id="rId46"/>
    <p:sldId id="264" r:id="rId47"/>
    <p:sldId id="314" r:id="rId48"/>
    <p:sldId id="315" r:id="rId4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78" autoAdjust="0"/>
    <p:restoredTop sz="90845" autoAdjust="0"/>
  </p:normalViewPr>
  <p:slideViewPr>
    <p:cSldViewPr>
      <p:cViewPr varScale="1">
        <p:scale>
          <a:sx n="76" d="100"/>
          <a:sy n="76" d="100"/>
        </p:scale>
        <p:origin x="-71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032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microsoft.com/office/2006/relationships/legacyDocTextInfo" Target="legacyDocTextInfo.bin"/><Relationship Id="rId8" Type="http://schemas.openxmlformats.org/officeDocument/2006/relationships/slide" Target="slides/slide7.xml"/><Relationship Id="rId51" Type="http://schemas.openxmlformats.org/officeDocument/2006/relationships/handoutMaster" Target="handoutMasters/handoutMaster1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3" Type="http://schemas.microsoft.com/office/2006/relationships/legacyDiagramText" Target="legacyDiagramText3.bin"/><Relationship Id="rId2" Type="http://schemas.microsoft.com/office/2006/relationships/legacyDiagramText" Target="legacyDiagramText2.bin"/><Relationship Id="rId1" Type="http://schemas.microsoft.com/office/2006/relationships/legacyDiagramText" Target="legacyDiagramText1.bin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fld id="{4D89EE96-7FD0-430B-91F9-C510A07BCC2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fld id="{328EE479-5EBC-4CF0-B9A9-BBBA82543B5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948B6E6-5609-4508-AF03-5BC15AFEFF0C}" type="slidenum">
              <a:rPr lang="en-US" smtClean="0">
                <a:latin typeface="Times New Roman" charset="0"/>
                <a:cs typeface="Times New Roman" charset="0"/>
              </a:rPr>
              <a:pPr/>
              <a:t>1</a:t>
            </a:fld>
            <a:endParaRPr lang="en-US" smtClean="0">
              <a:latin typeface="Times New Roman" charset="0"/>
              <a:cs typeface="Times New Roman" charset="0"/>
            </a:endParaRPr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Times New Roman" charset="0"/>
              <a:cs typeface="Times New Roman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0E08F3F-F290-4304-B9C8-853D0E59D021}" type="slidenum">
              <a:rPr lang="en-US" smtClean="0">
                <a:latin typeface="Times New Roman" charset="0"/>
                <a:cs typeface="Times New Roman" charset="0"/>
              </a:rPr>
              <a:pPr/>
              <a:t>2</a:t>
            </a:fld>
            <a:endParaRPr lang="en-US" smtClean="0">
              <a:latin typeface="Times New Roman" charset="0"/>
              <a:cs typeface="Times New Roman" charset="0"/>
            </a:endParaRPr>
          </a:p>
        </p:txBody>
      </p:sp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Times New Roman" charset="0"/>
              <a:cs typeface="Times New Roman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BDED33A-0386-496D-8615-47E237D46194}" type="slidenum">
              <a:rPr lang="en-US" smtClean="0">
                <a:latin typeface="Times New Roman" charset="0"/>
                <a:cs typeface="Times New Roman" charset="0"/>
              </a:rPr>
              <a:pPr/>
              <a:t>20</a:t>
            </a:fld>
            <a:endParaRPr lang="en-US" smtClean="0">
              <a:latin typeface="Times New Roman" charset="0"/>
              <a:cs typeface="Times New Roman" charset="0"/>
            </a:endParaRPr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Times New Roman" charset="0"/>
              <a:cs typeface="Times New Roman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EA3624-2762-4F65-AEDF-9F30B483DC99}" type="slidenum">
              <a:rPr lang="en-US" smtClean="0">
                <a:latin typeface="Times New Roman" charset="0"/>
                <a:cs typeface="Times New Roman" charset="0"/>
              </a:rPr>
              <a:pPr/>
              <a:t>21</a:t>
            </a:fld>
            <a:endParaRPr lang="en-US" smtClean="0">
              <a:latin typeface="Times New Roman" charset="0"/>
              <a:cs typeface="Times New Roman" charset="0"/>
            </a:endParaRPr>
          </a:p>
        </p:txBody>
      </p:sp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Times New Roman" charset="0"/>
              <a:cs typeface="Times New Roman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1D70481-D37D-47E8-A4F2-54A80B91A477}" type="slidenum">
              <a:rPr lang="en-US" smtClean="0">
                <a:latin typeface="Times New Roman" charset="0"/>
                <a:cs typeface="Times New Roman" charset="0"/>
              </a:rPr>
              <a:pPr/>
              <a:t>42</a:t>
            </a:fld>
            <a:endParaRPr lang="en-US" smtClean="0">
              <a:latin typeface="Times New Roman" charset="0"/>
              <a:cs typeface="Times New Roman" charset="0"/>
            </a:endParaRPr>
          </a:p>
        </p:txBody>
      </p:sp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Times New Roman" charset="0"/>
              <a:cs typeface="Times New Roman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001C925-977E-47F4-9CFC-79C1689EADB3}" type="slidenum">
              <a:rPr lang="en-US" smtClean="0">
                <a:latin typeface="Times New Roman" charset="0"/>
                <a:cs typeface="Times New Roman" charset="0"/>
              </a:rPr>
              <a:pPr/>
              <a:t>43</a:t>
            </a:fld>
            <a:endParaRPr lang="en-US" smtClean="0">
              <a:latin typeface="Times New Roman" charset="0"/>
              <a:cs typeface="Times New Roman" charset="0"/>
            </a:endParaRPr>
          </a:p>
        </p:txBody>
      </p:sp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Times New Roman" charset="0"/>
              <a:cs typeface="Times New Roman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A5892A6-B2B5-4C7A-A089-9D766C95B29A}" type="slidenum">
              <a:rPr lang="en-US" smtClean="0">
                <a:latin typeface="Times New Roman" charset="0"/>
                <a:cs typeface="Times New Roman" charset="0"/>
              </a:rPr>
              <a:pPr/>
              <a:t>44</a:t>
            </a:fld>
            <a:endParaRPr lang="en-US" smtClean="0">
              <a:latin typeface="Times New Roman" charset="0"/>
              <a:cs typeface="Times New Roman" charset="0"/>
            </a:endParaRPr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Times New Roman" charset="0"/>
              <a:cs typeface="Times New Roman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6810FFD-1C47-46DD-8457-625410D657D3}" type="slidenum">
              <a:rPr lang="en-US" smtClean="0">
                <a:latin typeface="Times New Roman" charset="0"/>
                <a:cs typeface="Times New Roman" charset="0"/>
              </a:rPr>
              <a:pPr/>
              <a:t>46</a:t>
            </a:fld>
            <a:endParaRPr lang="en-US" smtClean="0">
              <a:latin typeface="Times New Roman" charset="0"/>
              <a:cs typeface="Times New Roman" charset="0"/>
            </a:endParaRPr>
          </a:p>
        </p:txBody>
      </p:sp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Times New Roman" charset="0"/>
              <a:cs typeface="Times New Roman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2DEE98-2340-4AB8-8ADA-C6D3538E541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842B7-0FF5-4C5C-84F7-467DB850365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0346A-1A0F-4274-BCEF-C1E57A053D6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1B0F0-3F30-45D7-8352-3BE8702F911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898A73-EEFA-417A-9781-275033A8562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F4878-8D9C-41A9-9859-90A7321E8BB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E7773B-322C-40D6-A99B-0B38EB1E098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0B3AF0-9839-4620-B1CB-DA3B0028E7E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008FC8-2EB1-48EE-B81C-228B0C9CD05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12E848-83CE-4F72-9EC8-59126782AE4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92BD0A-98C1-4C58-AE8C-36D2D64EBAA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457200" y="1981200"/>
            <a:ext cx="8229600" cy="4114800"/>
          </a:xfrm>
        </p:spPr>
        <p:txBody>
          <a:bodyPr>
            <a:normAutofit/>
          </a:bodyPr>
          <a:lstStyle/>
          <a:p>
            <a:pPr lvl="0"/>
            <a:endParaRPr lang="en-US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EB9B04-394F-45AE-9010-678AD908189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fld id="{D06DF6E6-22EC-4CC2-B3DD-C456386C3EC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26" r:id="rId2"/>
    <p:sldLayoutId id="2147483735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6" r:id="rId9"/>
    <p:sldLayoutId id="2147483732" r:id="rId10"/>
    <p:sldLayoutId id="2147483733" r:id="rId11"/>
    <p:sldLayoutId id="2147483737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jci.org/assets/zoom_image?article_id=23058&amp;image_name=JCI0318533.f2&amp;link_status=zoom_off" TargetMode="Externa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Addiction  I</a:t>
            </a:r>
          </a:p>
        </p:txBody>
      </p:sp>
      <p:sp>
        <p:nvSpPr>
          <p:cNvPr id="1638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 eaLnBrk="1" hangingPunct="1"/>
            <a:r>
              <a:rPr lang="en-US" smtClean="0"/>
              <a:t>St Mary’s and Arch Angel Mikhail Church , Houston Tx</a:t>
            </a:r>
          </a:p>
          <a:p>
            <a:pPr marR="0" eaLnBrk="1" hangingPunct="1"/>
            <a:r>
              <a:rPr lang="en-US" smtClean="0"/>
              <a:t>                    Servant’s meeting  June 2013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843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All things are lawful to me but I will not be brought under the power of any </a:t>
            </a:r>
          </a:p>
          <a:p>
            <a:pPr eaLnBrk="1" hangingPunct="1">
              <a:buFont typeface="Wingdings" charset="2"/>
              <a:buNone/>
            </a:pPr>
            <a:r>
              <a:rPr lang="en-US" sz="4000" smtClean="0"/>
              <a:t>            1 Corinthian 6:12.</a:t>
            </a:r>
          </a:p>
          <a:p>
            <a:pPr eaLnBrk="1" hangingPunct="1">
              <a:buFont typeface="Wingdings" charset="2"/>
              <a:buNone/>
            </a:pPr>
            <a:endParaRPr lang="en-US" sz="4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What is addiction :</a:t>
            </a:r>
          </a:p>
        </p:txBody>
      </p:sp>
      <p:sp>
        <p:nvSpPr>
          <p:cNvPr id="2253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Definition of abuse</a:t>
            </a:r>
          </a:p>
          <a:p>
            <a:pPr eaLnBrk="1" hangingPunct="1"/>
            <a:r>
              <a:rPr lang="en-US" smtClean="0"/>
              <a:t>Definition of addiction</a:t>
            </a:r>
          </a:p>
          <a:p>
            <a:pPr eaLnBrk="1" hangingPunct="1"/>
            <a:r>
              <a:rPr lang="en-US" smtClean="0"/>
              <a:t>Definition of pseudo addiction.</a:t>
            </a:r>
          </a:p>
          <a:p>
            <a:pPr eaLnBrk="1" hangingPunct="1"/>
            <a:r>
              <a:rPr lang="en-US" smtClean="0"/>
              <a:t>Difference between abuse and addiction.</a:t>
            </a:r>
          </a:p>
          <a:p>
            <a:pPr eaLnBrk="1" hangingPunct="1"/>
            <a:r>
              <a:rPr lang="en-US" smtClean="0"/>
              <a:t>Differences between addiction and dependence.</a:t>
            </a:r>
          </a:p>
          <a:p>
            <a:pPr eaLnBrk="1" hangingPunct="1"/>
            <a:r>
              <a:rPr lang="en-US" smtClean="0"/>
              <a:t>What can we be addicted to.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Before we define addiction </a:t>
            </a:r>
          </a:p>
        </p:txBody>
      </p:sp>
      <p:sp>
        <p:nvSpPr>
          <p:cNvPr id="2355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We need to talk about some psychodynamic theories that will help us.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What is transference ?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What is counter-transference?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 </a:t>
            </a:r>
          </a:p>
        </p:txBody>
      </p:sp>
      <p:sp>
        <p:nvSpPr>
          <p:cNvPr id="24578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257800"/>
          </a:xfrm>
        </p:spPr>
        <p:txBody>
          <a:bodyPr/>
          <a:lstStyle/>
          <a:p>
            <a:pPr eaLnBrk="1" hangingPunct="1"/>
            <a:r>
              <a:rPr lang="en-US" smtClean="0"/>
              <a:t>Let’s do a challenge.</a:t>
            </a:r>
          </a:p>
          <a:p>
            <a:pPr eaLnBrk="1" hangingPunct="1"/>
            <a:r>
              <a:rPr lang="en-US" smtClean="0"/>
              <a:t>What is transference? 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smtClean="0"/>
              <a:t>   when a person transfers old feelings from his/her past to current situation usually towards  an authority figure. 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smtClean="0"/>
              <a:t>   it can be positive, negative or going to the extremes.</a:t>
            </a:r>
          </a:p>
          <a:p>
            <a:pPr eaLnBrk="1" hangingPunct="1"/>
            <a:r>
              <a:rPr lang="en-US" smtClean="0"/>
              <a:t>How about counter-transference.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smtClean="0"/>
              <a:t>  Is the feelings that is from an authority figure to the patient, 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smtClean="0"/>
              <a:t>     Very similar, but  legally, ethically and spiritually …  </a:t>
            </a:r>
          </a:p>
          <a:p>
            <a:pPr eaLnBrk="1" hangingPunct="1"/>
            <a:r>
              <a:rPr lang="en-US" smtClean="0"/>
              <a:t>  It can be very disturbing to the children.</a:t>
            </a:r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 Is our counter transference </a:t>
            </a:r>
          </a:p>
        </p:txBody>
      </p:sp>
      <p:sp>
        <p:nvSpPr>
          <p:cNvPr id="2560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same from person to person ?.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Anba Makarious talked about this 2 weeks.</a:t>
            </a:r>
          </a:p>
          <a:p>
            <a:pPr eaLnBrk="1" hangingPunct="1"/>
            <a:r>
              <a:rPr lang="en-US" smtClean="0"/>
              <a:t>Any person you talk to especially physician will elaborate on equality of treatment and Human rights and so on….</a:t>
            </a:r>
          </a:p>
          <a:p>
            <a:pPr eaLnBrk="1" hangingPunct="1"/>
            <a:r>
              <a:rPr lang="en-US" smtClean="0"/>
              <a:t>As mentioned because of ethical, cultural  and legal aspects.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smtClean="0"/>
              <a:t>                          What do you think ?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This is your 1</a:t>
            </a:r>
            <a:r>
              <a:rPr lang="en-US" baseline="30000" smtClean="0"/>
              <a:t>st</a:t>
            </a:r>
            <a:r>
              <a:rPr lang="en-US" smtClean="0"/>
              <a:t> challenge.</a:t>
            </a:r>
          </a:p>
        </p:txBody>
      </p:sp>
      <p:sp>
        <p:nvSpPr>
          <p:cNvPr id="2662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Any guesses?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How equal people are treated ( I mean medical treatment) in the most civilized country, with the best medical system in the world and with …. The best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7650" name="Picture 2" descr="C:\Users\mikecoptic\Downloads\barack_obama_on_the_primary-copy-copy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066800" y="2057400"/>
            <a:ext cx="6858000" cy="4114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   Here is the reality:</a:t>
            </a:r>
          </a:p>
        </p:txBody>
      </p:sp>
      <p:sp>
        <p:nvSpPr>
          <p:cNvPr id="2867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From real retrospective studies:</a:t>
            </a:r>
          </a:p>
          <a:p>
            <a:pPr eaLnBrk="1" hangingPunct="1"/>
            <a:r>
              <a:rPr lang="en-US" smtClean="0"/>
              <a:t>In the 21</a:t>
            </a:r>
            <a:r>
              <a:rPr lang="en-US" baseline="30000" smtClean="0"/>
              <a:t>st</a:t>
            </a:r>
            <a:r>
              <a:rPr lang="en-US" smtClean="0"/>
              <a:t>  century.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smtClean="0"/>
              <a:t>   African American patients are prescribed  antidepressants, antipsychotics, anti anxiety, pain medications in much lower doses than their Caucasian counter parts.</a:t>
            </a:r>
          </a:p>
          <a:p>
            <a:pPr eaLnBrk="1" hangingPunct="1"/>
            <a:r>
              <a:rPr lang="en-US" smtClean="0"/>
              <a:t> Even the quality of medications they receive ! higher doses of old generation generic meds compared to new generation medications 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This study was shocking </a:t>
            </a:r>
          </a:p>
        </p:txBody>
      </p:sp>
      <p:sp>
        <p:nvSpPr>
          <p:cNvPr id="2969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To some audience but some audience response was… 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Can you guess?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How can we face such a challenge? Ignore it completely ( suppress it ) or will attempt to face it? 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Your call.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  Everyone ask himself </a:t>
            </a:r>
          </a:p>
        </p:txBody>
      </p:sp>
      <p:sp>
        <p:nvSpPr>
          <p:cNvPr id="3072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How do I feel about addicts and addiction !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Any hope?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I will give you hope before we start.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Success rate of treatment of patients with addiction.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smtClean="0"/>
              <a:t>    what do you think, any thoughts !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Treatment is successful. </a:t>
            </a:r>
          </a:p>
        </p:txBody>
      </p:sp>
      <p:sp>
        <p:nvSpPr>
          <p:cNvPr id="3174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en-US" smtClean="0"/>
              <a:t>1</a:t>
            </a:r>
            <a:r>
              <a:rPr lang="en-US" baseline="30000" smtClean="0"/>
              <a:t>st</a:t>
            </a:r>
            <a:r>
              <a:rPr lang="en-US" smtClean="0"/>
              <a:t> year 30%.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smtClean="0"/>
              <a:t>2</a:t>
            </a:r>
            <a:r>
              <a:rPr lang="en-US" baseline="30000" smtClean="0"/>
              <a:t>nd</a:t>
            </a:r>
            <a:r>
              <a:rPr lang="en-US" smtClean="0"/>
              <a:t> year 60%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smtClean="0"/>
              <a:t>3</a:t>
            </a:r>
            <a:r>
              <a:rPr lang="en-US" baseline="30000" smtClean="0"/>
              <a:t>rd</a:t>
            </a:r>
            <a:r>
              <a:rPr lang="en-US" smtClean="0"/>
              <a:t> year 90% </a:t>
            </a:r>
          </a:p>
          <a:p>
            <a:pPr eaLnBrk="1" hangingPunct="1">
              <a:buFont typeface="Wingdings 2" pitchFamily="18" charset="2"/>
              <a:buNone/>
            </a:pPr>
            <a:endParaRPr lang="en-US" smtClean="0"/>
          </a:p>
          <a:p>
            <a:pPr eaLnBrk="1" hangingPunct="1">
              <a:buFont typeface="Wingdings 2" pitchFamily="18" charset="2"/>
              <a:buNone/>
            </a:pPr>
            <a:r>
              <a:rPr lang="en-US" smtClean="0"/>
              <a:t>The percentage  plateau ( continue to stay that high)  after the 3</a:t>
            </a:r>
            <a:r>
              <a:rPr lang="en-US" baseline="30000" smtClean="0"/>
              <a:t>rd</a:t>
            </a:r>
            <a:r>
              <a:rPr lang="en-US" smtClean="0"/>
              <a:t> year.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 took such a substance and I didn’t get addicted to it .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Or  I smoked for such a period and I stopped in a day.</a:t>
            </a:r>
          </a:p>
          <a:p>
            <a:pPr eaLnBrk="1" hangingPunct="1"/>
            <a:r>
              <a:rPr lang="en-US" smtClean="0"/>
              <a:t>Or  my relative drank ETOH heavily and stopped when he wanted to. And so on…</a:t>
            </a:r>
          </a:p>
          <a:p>
            <a:pPr eaLnBrk="1" hangingPunct="1">
              <a:buFont typeface="Wingdings 2" pitchFamily="18" charset="2"/>
              <a:buNone/>
            </a:pPr>
            <a:endParaRPr lang="en-US" smtClean="0"/>
          </a:p>
          <a:p>
            <a:pPr eaLnBrk="1" hangingPunct="1"/>
            <a:r>
              <a:rPr lang="en-US" smtClean="0"/>
              <a:t>This is called </a:t>
            </a:r>
            <a:r>
              <a:rPr lang="en-US" b="1" i="1" smtClean="0"/>
              <a:t>egocentric </a:t>
            </a:r>
            <a:r>
              <a:rPr lang="en-US" smtClean="0"/>
              <a:t>view of the effect of the substance and helps no one.</a:t>
            </a:r>
          </a:p>
        </p:txBody>
      </p:sp>
      <p:sp>
        <p:nvSpPr>
          <p:cNvPr id="32770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Anyone came to his mind this question?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So what can we be addicted to:</a:t>
            </a:r>
          </a:p>
        </p:txBody>
      </p:sp>
      <p:sp>
        <p:nvSpPr>
          <p:cNvPr id="3379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Nicotine.</a:t>
            </a:r>
          </a:p>
          <a:p>
            <a:pPr eaLnBrk="1" hangingPunct="1"/>
            <a:r>
              <a:rPr lang="en-US" smtClean="0"/>
              <a:t>Alcohol.</a:t>
            </a:r>
          </a:p>
          <a:p>
            <a:pPr eaLnBrk="1" hangingPunct="1"/>
            <a:r>
              <a:rPr lang="en-US" smtClean="0"/>
              <a:t>Drugs ( uppers or downers).</a:t>
            </a:r>
          </a:p>
          <a:p>
            <a:pPr eaLnBrk="1" hangingPunct="1"/>
            <a:r>
              <a:rPr lang="en-US" b="1" smtClean="0"/>
              <a:t>Food</a:t>
            </a:r>
          </a:p>
          <a:p>
            <a:pPr eaLnBrk="1" hangingPunct="1"/>
            <a:r>
              <a:rPr lang="en-US" b="1" smtClean="0"/>
              <a:t>Internet.</a:t>
            </a:r>
          </a:p>
          <a:p>
            <a:pPr eaLnBrk="1" hangingPunct="1"/>
            <a:r>
              <a:rPr lang="en-US" b="1" smtClean="0"/>
              <a:t>Play station.</a:t>
            </a:r>
          </a:p>
          <a:p>
            <a:pPr eaLnBrk="1" hangingPunct="1"/>
            <a:r>
              <a:rPr lang="en-US" smtClean="0"/>
              <a:t>Gambling</a:t>
            </a:r>
          </a:p>
          <a:p>
            <a:pPr eaLnBrk="1" hangingPunct="1"/>
            <a:r>
              <a:rPr lang="en-US" smtClean="0"/>
              <a:t>Sex.</a:t>
            </a:r>
          </a:p>
          <a:p>
            <a:pPr eaLnBrk="1" hangingPunct="1"/>
            <a:r>
              <a:rPr lang="en-US" smtClean="0"/>
              <a:t>Pornography…. Or basically anything.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219200"/>
          </a:xfrm>
        </p:spPr>
        <p:txBody>
          <a:bodyPr/>
          <a:lstStyle/>
          <a:p>
            <a:pPr eaLnBrk="1" hangingPunct="1"/>
            <a:r>
              <a:rPr lang="en-US" smtClean="0"/>
              <a:t>       Substance  Abuse</a:t>
            </a:r>
          </a:p>
        </p:txBody>
      </p:sp>
      <p:sp>
        <p:nvSpPr>
          <p:cNvPr id="34818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19200"/>
            <a:ext cx="8229600" cy="4800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mtClean="0"/>
              <a:t> 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mtClean="0"/>
              <a:t>   DSMIV-TR 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mtClean="0"/>
              <a:t>   One or more of those criteria present for 12 months period : 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Failure to fulfill major obligations.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Recurrent use in Physically dangerous situations.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Recurrent  substance related legal problems.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Continued use despite social or interpersonal problems.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Has never met criteria for dependence.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Addiction or dependence </a:t>
            </a:r>
          </a:p>
        </p:txBody>
      </p:sp>
      <p:sp>
        <p:nvSpPr>
          <p:cNvPr id="3584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A term referring to </a:t>
            </a:r>
            <a:r>
              <a:rPr lang="en-US" b="1" u="sng" smtClean="0"/>
              <a:t>compulsive </a:t>
            </a:r>
            <a:r>
              <a:rPr lang="en-US" smtClean="0"/>
              <a:t>drug use, </a:t>
            </a:r>
            <a:r>
              <a:rPr lang="en-US" b="1" u="sng" smtClean="0"/>
              <a:t>psychological</a:t>
            </a:r>
            <a:r>
              <a:rPr lang="en-US" smtClean="0"/>
              <a:t> dependence, and continuing use despite harm. </a:t>
            </a:r>
          </a:p>
          <a:p>
            <a:pPr eaLnBrk="1" hangingPunct="1"/>
            <a:r>
              <a:rPr lang="en-US" smtClean="0"/>
              <a:t>Addiction is frequently and incorrectly equated with physical dependence and withdrawal. </a:t>
            </a:r>
          </a:p>
          <a:p>
            <a:pPr eaLnBrk="1" hangingPunct="1">
              <a:buFont typeface="Wingdings 2" pitchFamily="18" charset="2"/>
              <a:buNone/>
            </a:pPr>
            <a:endParaRPr lang="en-US" smtClean="0"/>
          </a:p>
          <a:p>
            <a:pPr eaLnBrk="1" hangingPunct="1"/>
            <a:r>
              <a:rPr lang="en-US" smtClean="0"/>
              <a:t>Pseudo-addiction is when we think a patient is addicted to pain medications , and he/she is not.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447800"/>
          </a:xfrm>
        </p:spPr>
        <p:txBody>
          <a:bodyPr/>
          <a:lstStyle/>
          <a:p>
            <a:pPr eaLnBrk="1" hangingPunct="1"/>
            <a:r>
              <a:rPr lang="en-US" smtClean="0"/>
              <a:t>     Substance  dependence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47800"/>
            <a:ext cx="8229600" cy="4572000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mtClean="0"/>
              <a:t>    DSM IV-TR 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mtClean="0"/>
              <a:t>    Three or more of the following criteria in  12 months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mtClean="0"/>
              <a:t>    period.</a:t>
            </a:r>
          </a:p>
          <a:p>
            <a:pPr eaLnBrk="1" hangingPunct="1">
              <a:lnSpc>
                <a:spcPct val="80000"/>
              </a:lnSpc>
            </a:pPr>
            <a:r>
              <a:rPr lang="en-US" smtClean="0"/>
              <a:t>Tolerance .</a:t>
            </a:r>
          </a:p>
          <a:p>
            <a:pPr eaLnBrk="1" hangingPunct="1">
              <a:lnSpc>
                <a:spcPct val="80000"/>
              </a:lnSpc>
            </a:pPr>
            <a:r>
              <a:rPr lang="en-US" smtClean="0"/>
              <a:t>Withdrawal.</a:t>
            </a:r>
          </a:p>
          <a:p>
            <a:pPr eaLnBrk="1" hangingPunct="1">
              <a:lnSpc>
                <a:spcPct val="80000"/>
              </a:lnSpc>
            </a:pPr>
            <a:r>
              <a:rPr lang="en-US" smtClean="0"/>
              <a:t>Use of larger amounts for a longer periods than intended.</a:t>
            </a:r>
          </a:p>
          <a:p>
            <a:pPr eaLnBrk="1" hangingPunct="1">
              <a:lnSpc>
                <a:spcPct val="80000"/>
              </a:lnSpc>
            </a:pPr>
            <a:r>
              <a:rPr lang="en-US" b="1" u="sng" smtClean="0"/>
              <a:t>Unsuccessful efforts to cut down or control use.</a:t>
            </a:r>
          </a:p>
          <a:p>
            <a:pPr eaLnBrk="1" hangingPunct="1">
              <a:lnSpc>
                <a:spcPct val="80000"/>
              </a:lnSpc>
            </a:pPr>
            <a:r>
              <a:rPr lang="en-US" smtClean="0"/>
              <a:t>Great deal of time spent related to the substance.</a:t>
            </a:r>
          </a:p>
          <a:p>
            <a:pPr eaLnBrk="1" hangingPunct="1">
              <a:lnSpc>
                <a:spcPct val="80000"/>
              </a:lnSpc>
            </a:pPr>
            <a:r>
              <a:rPr lang="en-US" smtClean="0"/>
              <a:t>Important activities given up.</a:t>
            </a:r>
          </a:p>
          <a:p>
            <a:pPr eaLnBrk="1" hangingPunct="1">
              <a:lnSpc>
                <a:spcPct val="80000"/>
              </a:lnSpc>
            </a:pPr>
            <a:r>
              <a:rPr lang="en-US" smtClean="0"/>
              <a:t>Continued use despite </a:t>
            </a:r>
            <a:r>
              <a:rPr lang="en-US" b="1" smtClean="0"/>
              <a:t>knowledge</a:t>
            </a:r>
            <a:r>
              <a:rPr lang="en-US" smtClean="0"/>
              <a:t> of problems.</a:t>
            </a:r>
          </a:p>
          <a:p>
            <a:pPr eaLnBrk="1" hangingPunct="1">
              <a:lnSpc>
                <a:spcPct val="80000"/>
              </a:lnSpc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As you noticed </a:t>
            </a:r>
          </a:p>
        </p:txBody>
      </p:sp>
      <p:sp>
        <p:nvSpPr>
          <p:cNvPr id="3789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Patient doesn’t have to experience tolerance and or withdrawal symptoms. </a:t>
            </a:r>
          </a:p>
          <a:p>
            <a:pPr eaLnBrk="1" hangingPunct="1"/>
            <a:r>
              <a:rPr lang="en-US" smtClean="0"/>
              <a:t>Patient doesn’t have to use the substance or gamble daily.</a:t>
            </a:r>
          </a:p>
          <a:p>
            <a:pPr eaLnBrk="1" hangingPunct="1"/>
            <a:r>
              <a:rPr lang="en-US" smtClean="0"/>
              <a:t>Patient needs to be </a:t>
            </a:r>
            <a:r>
              <a:rPr lang="en-US" b="1" smtClean="0"/>
              <a:t>aware </a:t>
            </a:r>
            <a:r>
              <a:rPr lang="en-US" smtClean="0"/>
              <a:t>of the problem.</a:t>
            </a:r>
          </a:p>
          <a:p>
            <a:pPr eaLnBrk="1" hangingPunct="1"/>
            <a:r>
              <a:rPr lang="en-US" smtClean="0"/>
              <a:t>But it is surely compulsive use, continuous use in spite of harm and psychological dependence.</a:t>
            </a:r>
          </a:p>
          <a:p>
            <a:pPr eaLnBrk="1" hangingPunct="1">
              <a:buFont typeface="Wingdings 2" pitchFamily="18" charset="2"/>
              <a:buNone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Specifies  of substance  dependence</a:t>
            </a:r>
          </a:p>
        </p:txBody>
      </p:sp>
      <p:sp>
        <p:nvSpPr>
          <p:cNvPr id="3993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With or without physiologic dependence.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 Early full remission: 1 – 12 months.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 Early partial remission: 1 – 12 months.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mtClean="0"/>
              <a:t>   ( less symptoms present).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Sustained partial remission: 12 months or more.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Sustained full remission: 12 months or more.</a:t>
            </a:r>
          </a:p>
          <a:p>
            <a:pPr eaLnBrk="1" hangingPunct="1">
              <a:lnSpc>
                <a:spcPct val="90000"/>
              </a:lnSpc>
            </a:pPr>
            <a:endParaRPr lang="en-US" smtClean="0"/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Partial remission applies for patient that are prescribed  meds in the same family!!!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Addiction </a:t>
            </a:r>
          </a:p>
        </p:txBody>
      </p:sp>
      <p:sp>
        <p:nvSpPr>
          <p:cNvPr id="4096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And mental illness ( dual diagnosis).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Are we hoping for recovery or a complete cure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Recovery and relapses is the rule. 10% rule.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Prognosis and success of treatment.</a:t>
            </a:r>
          </a:p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latin typeface="Times New Roman"/>
              </a:rPr>
              <a:t> 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What are we dealing with?</a:t>
            </a:r>
          </a:p>
        </p:txBody>
      </p:sp>
      <p:sp>
        <p:nvSpPr>
          <p:cNvPr id="4301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Is addiction a disease or a sin.</a:t>
            </a:r>
          </a:p>
          <a:p>
            <a:pPr eaLnBrk="1" hangingPunct="1">
              <a:lnSpc>
                <a:spcPct val="90000"/>
              </a:lnSpc>
            </a:pPr>
            <a:endParaRPr lang="en-US" smtClean="0"/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en-US" smtClean="0"/>
              <a:t>      No answer is needed to that question.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en-US" smtClean="0"/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Addict has no choice to be addicted but on the other hand he/she struggles with sobriety.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5 elements: genetics, pleasure, memory, stress, choice.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Choice and treatment: </a:t>
            </a:r>
          </a:p>
          <a:p>
            <a:pPr eaLnBrk="1" hangingPunct="1">
              <a:lnSpc>
                <a:spcPct val="90000"/>
              </a:lnSpc>
              <a:buFont typeface="Wingdings" charset="2"/>
              <a:buNone/>
            </a:pPr>
            <a:r>
              <a:rPr lang="en-US" smtClean="0"/>
              <a:t>  how and when an addict engages in treatment 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Cage questionnaire for ETOH as an example for screening test:</a:t>
            </a:r>
          </a:p>
        </p:txBody>
      </p:sp>
      <p:sp>
        <p:nvSpPr>
          <p:cNvPr id="80899" name="Content Placeholder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Cutting down.</a:t>
            </a:r>
          </a:p>
          <a:p>
            <a:pPr eaLnBrk="1" hangingPunct="1"/>
            <a:r>
              <a:rPr lang="en-US" smtClean="0"/>
              <a:t>Annoyed by others.</a:t>
            </a:r>
          </a:p>
          <a:p>
            <a:pPr eaLnBrk="1" hangingPunct="1"/>
            <a:r>
              <a:rPr lang="en-US" smtClean="0"/>
              <a:t>Guilt feeling because of drinking.</a:t>
            </a:r>
          </a:p>
          <a:p>
            <a:pPr eaLnBrk="1" hangingPunct="1"/>
            <a:r>
              <a:rPr lang="en-US" smtClean="0"/>
              <a:t>Eye opener. The least common. </a:t>
            </a:r>
          </a:p>
          <a:p>
            <a:pPr eaLnBrk="1" hangingPunct="1"/>
            <a:r>
              <a:rPr lang="en-US" smtClean="0"/>
              <a:t>25% chance with each question.</a:t>
            </a:r>
          </a:p>
          <a:p>
            <a:pPr eaLnBrk="1" hangingPunct="1"/>
            <a:r>
              <a:rPr lang="en-US" smtClean="0"/>
              <a:t>Keep in mind that ETOH is the most common used sleeping aid in the country, without a prescription !</a:t>
            </a:r>
          </a:p>
          <a:p>
            <a:pPr eaLnBrk="1" hangingPunct="1"/>
            <a:r>
              <a:rPr lang="en-US" smtClean="0"/>
              <a:t>Meaning that so many people drink daily and they might have developed tolerance throughout the years.</a:t>
            </a:r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Effect of addiction on the brain. </a:t>
            </a:r>
          </a:p>
        </p:txBody>
      </p:sp>
      <p:sp>
        <p:nvSpPr>
          <p:cNvPr id="4505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Patient becomes ( slave to the addictive substance or habit).</a:t>
            </a:r>
          </a:p>
          <a:p>
            <a:pPr eaLnBrk="1" hangingPunct="1"/>
            <a:r>
              <a:rPr lang="en-US" smtClean="0"/>
              <a:t>If functioning addict( is only to continue having the money to support it).</a:t>
            </a:r>
          </a:p>
          <a:p>
            <a:pPr eaLnBrk="1" hangingPunct="1"/>
            <a:r>
              <a:rPr lang="en-US" smtClean="0"/>
              <a:t>The whole life evolves around it.</a:t>
            </a:r>
          </a:p>
          <a:p>
            <a:pPr eaLnBrk="1" hangingPunct="1"/>
            <a:r>
              <a:rPr lang="en-US" smtClean="0"/>
              <a:t>They are striving for freedom from slavery but either afraid or doesn’t know how.</a:t>
            </a:r>
          </a:p>
          <a:p>
            <a:pPr eaLnBrk="1" hangingPunct="1"/>
            <a:r>
              <a:rPr lang="en-US" smtClean="0"/>
              <a:t>Psychological conflicts are a huge burden. </a:t>
            </a:r>
            <a:r>
              <a:rPr lang="en-US" b="1" u="sng" smtClean="0"/>
              <a:t>Examples:</a:t>
            </a:r>
          </a:p>
          <a:p>
            <a:pPr eaLnBrk="1" hangingPunct="1"/>
            <a:endParaRPr lang="en-US" b="1" u="sng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                   “ Quote”</a:t>
            </a:r>
          </a:p>
        </p:txBody>
      </p:sp>
      <p:sp>
        <p:nvSpPr>
          <p:cNvPr id="4608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Every time I go to the movie theater I eat large amount of pop corn in spite that I don’t like pop corn.</a:t>
            </a:r>
          </a:p>
          <a:p>
            <a:pPr eaLnBrk="1" hangingPunct="1"/>
            <a:r>
              <a:rPr lang="en-US" smtClean="0"/>
              <a:t>It is a habit that is associated with watching movie or with watching football game.</a:t>
            </a:r>
          </a:p>
          <a:p>
            <a:pPr eaLnBrk="1" hangingPunct="1"/>
            <a:r>
              <a:rPr lang="en-US" smtClean="0"/>
              <a:t>I know that pop corn is bad for my health.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The key word here is “ I don’t like it, but I can’t stop it “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smtClean="0"/>
              <a:t>  </a:t>
            </a:r>
          </a:p>
          <a:p>
            <a:pPr eaLnBrk="1" hangingPunct="1">
              <a:buFont typeface="Wingdings 2" pitchFamily="18" charset="2"/>
              <a:buNone/>
            </a:pPr>
            <a:endParaRPr lang="en-US" smtClean="0"/>
          </a:p>
          <a:p>
            <a:pPr eaLnBrk="1" hangingPunct="1">
              <a:buFont typeface="Wingdings 2" pitchFamily="18" charset="2"/>
              <a:buNone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Study by Nora Volkow, MD</a:t>
            </a:r>
          </a:p>
        </p:txBody>
      </p:sp>
      <p:sp>
        <p:nvSpPr>
          <p:cNvPr id="4710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She specializes in the biological effect of addiction on the brain. </a:t>
            </a:r>
          </a:p>
          <a:p>
            <a:pPr eaLnBrk="1" hangingPunct="1"/>
            <a:r>
              <a:rPr lang="en-US" smtClean="0"/>
              <a:t>Using Pet scans to monitor brain cells firing( increased metabolism) in response to substance use or cues.</a:t>
            </a:r>
          </a:p>
          <a:p>
            <a:pPr eaLnBrk="1" hangingPunct="1"/>
            <a:r>
              <a:rPr lang="en-US" smtClean="0"/>
              <a:t>Decreased Dopamine transports in striatum possibly secondary to neurotoxicity.</a:t>
            </a:r>
          </a:p>
          <a:p>
            <a:pPr eaLnBrk="1" hangingPunct="1"/>
            <a:r>
              <a:rPr lang="en-US" smtClean="0"/>
              <a:t>Dopamine transporter is hyperactive during pleasurable stimuli: 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smtClean="0"/>
              <a:t>    a son graduating, love words, a new house or car.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smtClean="0"/>
              <a:t>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Anterior cingulate gyrus response to cocaine cues</a:t>
            </a:r>
          </a:p>
        </p:txBody>
      </p:sp>
      <p:pic>
        <p:nvPicPr>
          <p:cNvPr id="54274" name="Picture 2" descr="K:\anterior cingulate responce to cocaine cues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289050" y="2274888"/>
            <a:ext cx="6565900" cy="3708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Response to pleasurable  stimulation. </a:t>
            </a:r>
            <a:endParaRPr lang="en-US" dirty="0"/>
          </a:p>
        </p:txBody>
      </p:sp>
      <p:sp>
        <p:nvSpPr>
          <p:cNvPr id="49154" name="Subtitle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 eaLnBrk="1" hangingPunct="1"/>
            <a:r>
              <a:rPr lang="en-US" smtClean="0"/>
              <a:t>Prefrontal cortex glucose metabolism compared to control.</a:t>
            </a:r>
          </a:p>
          <a:p>
            <a:pPr marR="0" eaLnBrk="1" hangingPunct="1"/>
            <a:r>
              <a:rPr lang="en-US" smtClean="0"/>
              <a:t>Especially for Dopamine receptors ( self wellbeing related receptors).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4" descr="Images obtained with PET (axial sections) that show the effects of chron...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1143000"/>
            <a:ext cx="86106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4800600" y="533400"/>
            <a:ext cx="35814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No red at all in pet scan.!!!!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2438400"/>
            <a:ext cx="7851648" cy="18288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dirty="0" smtClean="0"/>
              <a:t>Response to amphetamine exposure to controls and to patients that are more prone to  addiction . </a:t>
            </a:r>
            <a:endParaRPr lang="en-US" dirty="0"/>
          </a:p>
        </p:txBody>
      </p:sp>
      <p:sp>
        <p:nvSpPr>
          <p:cNvPr id="51202" name="Subtitle 2"/>
          <p:cNvSpPr>
            <a:spLocks noGrp="1"/>
          </p:cNvSpPr>
          <p:nvPr>
            <p:ph type="subTitle" idx="1"/>
          </p:nvPr>
        </p:nvSpPr>
        <p:spPr>
          <a:xfrm>
            <a:off x="533400" y="3733800"/>
            <a:ext cx="7854950" cy="1247775"/>
          </a:xfrm>
        </p:spPr>
        <p:txBody>
          <a:bodyPr/>
          <a:lstStyle/>
          <a:p>
            <a:pPr marR="0"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2" descr="K:\responce to Methylphenida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0" y="0"/>
            <a:ext cx="8890000" cy="591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8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Correlation </a:t>
            </a:r>
          </a:p>
        </p:txBody>
      </p:sp>
      <p:graphicFrame>
        <p:nvGraphicFramePr>
          <p:cNvPr id="48130" name="Diagram 2"/>
          <p:cNvGraphicFramePr>
            <a:graphicFrameLocks/>
          </p:cNvGraphicFramePr>
          <p:nvPr>
            <p:ph type="dgm" idx="1"/>
          </p:nvPr>
        </p:nvGraphicFramePr>
        <p:xfrm>
          <a:off x="457200" y="1143000"/>
          <a:ext cx="7848600" cy="5715000"/>
        </p:xfrm>
        <a:graphic>
          <a:graphicData uri="http://schemas.openxmlformats.org/drawingml/2006/compatibility">
            <com:legacyDrawing xmlns:com="http://schemas.openxmlformats.org/drawingml/2006/compatibility" spid="_x0000_s48130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Quick overview of depression:</a:t>
            </a:r>
            <a:br>
              <a:rPr lang="en-US" dirty="0" smtClean="0"/>
            </a:br>
            <a:r>
              <a:rPr lang="en-US" dirty="0" smtClean="0"/>
              <a:t>Classification </a:t>
            </a:r>
            <a:r>
              <a:rPr lang="en-US" dirty="0"/>
              <a:t>of Depressive D/Os  </a:t>
            </a:r>
          </a:p>
        </p:txBody>
      </p:sp>
      <p:sp>
        <p:nvSpPr>
          <p:cNvPr id="5529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Major depressive D/O.</a:t>
            </a:r>
          </a:p>
          <a:p>
            <a:pPr eaLnBrk="1" hangingPunct="1">
              <a:buFont typeface="Wingdings" charset="2"/>
              <a:buNone/>
            </a:pPr>
            <a:endParaRPr lang="en-US" smtClean="0"/>
          </a:p>
          <a:p>
            <a:pPr eaLnBrk="1" hangingPunct="1"/>
            <a:r>
              <a:rPr lang="en-US" smtClean="0"/>
              <a:t>Dysthymic Disorder.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Depressive D/O NOS.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dirty="0"/>
              <a:t>DSM IV TR Criteria of</a:t>
            </a:r>
            <a:br>
              <a:rPr lang="en-US" sz="4000" dirty="0"/>
            </a:br>
            <a:r>
              <a:rPr lang="en-US" sz="4000" dirty="0"/>
              <a:t> Major depressive D/O</a:t>
            </a:r>
          </a:p>
        </p:txBody>
      </p:sp>
      <p:sp>
        <p:nvSpPr>
          <p:cNvPr id="5632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smtClean="0"/>
              <a:t>5 or more of SIGECAPS for 2 weeks.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S – Sleep  disturbance.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i="1" smtClean="0"/>
              <a:t>I– Interest  and pleasure decrease.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G – Guilt   or worthlessness feelings.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E - Energy loss or fatigue. 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C – Concentration gets poor.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A – Appetite changes.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P – Psychomotor agitation or retardation.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S – Suicidal or recurrent death thoughts.</a:t>
            </a:r>
          </a:p>
          <a:p>
            <a:pPr eaLnBrk="1" hangingPunct="1">
              <a:lnSpc>
                <a:spcPct val="90000"/>
              </a:lnSpc>
            </a:pPr>
            <a:endParaRPr lang="en-US" sz="28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Specifies for MDD</a:t>
            </a:r>
          </a:p>
        </p:txBody>
      </p:sp>
      <p:sp>
        <p:nvSpPr>
          <p:cNvPr id="5734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smtClean="0"/>
              <a:t>     1) MDD with psychotic features.</a:t>
            </a:r>
          </a:p>
          <a:p>
            <a:pPr eaLnBrk="1" hangingPunct="1">
              <a:buFontTx/>
              <a:buNone/>
            </a:pPr>
            <a:r>
              <a:rPr lang="en-US" smtClean="0"/>
              <a:t>     2) MDD with atypical features.</a:t>
            </a:r>
          </a:p>
          <a:p>
            <a:pPr eaLnBrk="1" hangingPunct="1">
              <a:buFontTx/>
              <a:buNone/>
            </a:pPr>
            <a:r>
              <a:rPr lang="en-US" smtClean="0"/>
              <a:t>     3) MDD with melancholic features.</a:t>
            </a:r>
          </a:p>
          <a:p>
            <a:pPr eaLnBrk="1" hangingPunct="1">
              <a:buFontTx/>
              <a:buNone/>
            </a:pPr>
            <a:r>
              <a:rPr lang="en-US" smtClean="0"/>
              <a:t>     4) MDD with Post partum onset.</a:t>
            </a:r>
          </a:p>
          <a:p>
            <a:pPr eaLnBrk="1" hangingPunct="1">
              <a:buFontTx/>
              <a:buNone/>
            </a:pPr>
            <a:r>
              <a:rPr lang="en-US" smtClean="0"/>
              <a:t>     5) MDD With seasonal pattern.</a:t>
            </a:r>
          </a:p>
          <a:p>
            <a:pPr eaLnBrk="1" hangingPunct="1">
              <a:buFontTx/>
              <a:buNone/>
            </a:pPr>
            <a:r>
              <a:rPr lang="en-US" smtClean="0"/>
              <a:t>     6) MDD with catatonic features.</a:t>
            </a:r>
          </a:p>
          <a:p>
            <a:pPr eaLnBrk="1" hangingPunct="1">
              <a:buFont typeface="Wingdings" charset="2"/>
              <a:buNone/>
            </a:pPr>
            <a:endParaRPr lang="en-US" smtClean="0"/>
          </a:p>
          <a:p>
            <a:pPr eaLnBrk="1" hangingPunct="1">
              <a:buFont typeface="Wingdings" charset="2"/>
              <a:buNone/>
            </a:pPr>
            <a:endParaRPr lang="en-US" smtClean="0"/>
          </a:p>
          <a:p>
            <a:pPr eaLnBrk="1" hangingPunct="1">
              <a:buFontTx/>
              <a:buNone/>
            </a:pPr>
            <a:endParaRPr lang="en-US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Differential diagnosis.</a:t>
            </a:r>
          </a:p>
        </p:txBody>
      </p:sp>
      <p:sp>
        <p:nvSpPr>
          <p:cNvPr id="5837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b="1" smtClean="0"/>
              <a:t>Bipolar d/o</a:t>
            </a:r>
            <a:r>
              <a:rPr lang="en-US" smtClean="0"/>
              <a:t>.</a:t>
            </a:r>
          </a:p>
          <a:p>
            <a:pPr eaLnBrk="1" hangingPunct="1"/>
            <a:r>
              <a:rPr lang="en-US" smtClean="0"/>
              <a:t>Mood d/o 2ry to GMC.</a:t>
            </a:r>
          </a:p>
          <a:p>
            <a:pPr eaLnBrk="1" hangingPunct="1"/>
            <a:r>
              <a:rPr lang="en-US" smtClean="0"/>
              <a:t>Substance related mood d/o.</a:t>
            </a:r>
          </a:p>
          <a:p>
            <a:pPr eaLnBrk="1" hangingPunct="1"/>
            <a:r>
              <a:rPr lang="en-US" smtClean="0"/>
              <a:t>Dysthymic d/o.</a:t>
            </a:r>
          </a:p>
          <a:p>
            <a:pPr eaLnBrk="1" hangingPunct="1"/>
            <a:r>
              <a:rPr lang="en-US" smtClean="0"/>
              <a:t>Dementia.</a:t>
            </a:r>
          </a:p>
          <a:p>
            <a:pPr eaLnBrk="1" hangingPunct="1"/>
            <a:r>
              <a:rPr lang="en-US" smtClean="0"/>
              <a:t>ADHD.</a:t>
            </a:r>
          </a:p>
          <a:p>
            <a:pPr eaLnBrk="1" hangingPunct="1"/>
            <a:r>
              <a:rPr lang="en-US" smtClean="0"/>
              <a:t>Adjustment d/o.</a:t>
            </a:r>
          </a:p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Depressive D/O NOS.</a:t>
            </a:r>
          </a:p>
        </p:txBody>
      </p:sp>
      <p:sp>
        <p:nvSpPr>
          <p:cNvPr id="5939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Minor depressive disorder.</a:t>
            </a:r>
          </a:p>
          <a:p>
            <a:pPr eaLnBrk="1" hangingPunct="1"/>
            <a:r>
              <a:rPr lang="en-US" smtClean="0"/>
              <a:t>Recurrent brief depressive disorder.</a:t>
            </a:r>
          </a:p>
          <a:p>
            <a:pPr eaLnBrk="1" hangingPunct="1"/>
            <a:r>
              <a:rPr lang="en-US" smtClean="0"/>
              <a:t>Premenstrual dysphoric disorder.</a:t>
            </a:r>
          </a:p>
          <a:p>
            <a:pPr eaLnBrk="1" hangingPunct="1"/>
            <a:r>
              <a:rPr lang="en-US" smtClean="0"/>
              <a:t>Post psychotic depressive disorder.</a:t>
            </a:r>
          </a:p>
          <a:p>
            <a:pPr eaLnBrk="1" hangingPunct="1"/>
            <a:r>
              <a:rPr lang="en-US" smtClean="0"/>
              <a:t>Depressive disorder NOS ( 2ry to GMC or </a:t>
            </a:r>
          </a:p>
          <a:p>
            <a:pPr eaLnBrk="1" hangingPunct="1">
              <a:buFont typeface="Wingdings" charset="2"/>
              <a:buNone/>
            </a:pPr>
            <a:r>
              <a:rPr lang="en-US" smtClean="0"/>
              <a:t>  a psychoactive substance). </a:t>
            </a:r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dirty="0"/>
              <a:t>DSM IV-TR Criteria For </a:t>
            </a:r>
            <a:br>
              <a:rPr lang="en-US" sz="4000" dirty="0"/>
            </a:br>
            <a:r>
              <a:rPr lang="en-US" sz="4000" dirty="0"/>
              <a:t>Dysthymic Disorder</a:t>
            </a:r>
          </a:p>
        </p:txBody>
      </p:sp>
      <p:sp>
        <p:nvSpPr>
          <p:cNvPr id="6041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smtClean="0"/>
              <a:t>Depressed or irritable mood for 2 years.</a:t>
            </a:r>
          </a:p>
          <a:p>
            <a:pPr eaLnBrk="1" hangingPunct="1">
              <a:lnSpc>
                <a:spcPct val="90000"/>
              </a:lnSpc>
              <a:buFont typeface="Wingdings" charset="2"/>
              <a:buNone/>
            </a:pPr>
            <a:r>
              <a:rPr lang="en-US" sz="2800" smtClean="0"/>
              <a:t> at least 2 of the following aschews:</a:t>
            </a:r>
          </a:p>
          <a:p>
            <a:pPr eaLnBrk="1" hangingPunct="1">
              <a:lnSpc>
                <a:spcPct val="90000"/>
              </a:lnSpc>
              <a:buFont typeface="Wingdings" charset="2"/>
              <a:buNone/>
            </a:pPr>
            <a:r>
              <a:rPr lang="en-US" sz="2800" smtClean="0"/>
              <a:t>A – Appetite changes.</a:t>
            </a:r>
          </a:p>
          <a:p>
            <a:pPr eaLnBrk="1" hangingPunct="1">
              <a:lnSpc>
                <a:spcPct val="90000"/>
              </a:lnSpc>
              <a:buFont typeface="Wingdings" charset="2"/>
              <a:buNone/>
            </a:pPr>
            <a:r>
              <a:rPr lang="en-US" sz="2800" smtClean="0"/>
              <a:t>S – Sleep disturbance.</a:t>
            </a:r>
          </a:p>
          <a:p>
            <a:pPr eaLnBrk="1" hangingPunct="1">
              <a:lnSpc>
                <a:spcPct val="90000"/>
              </a:lnSpc>
              <a:buFont typeface="Wingdings" charset="2"/>
              <a:buNone/>
            </a:pPr>
            <a:r>
              <a:rPr lang="en-US" sz="2800" smtClean="0"/>
              <a:t>C – Concentration and decision making.</a:t>
            </a:r>
          </a:p>
          <a:p>
            <a:pPr eaLnBrk="1" hangingPunct="1">
              <a:lnSpc>
                <a:spcPct val="90000"/>
              </a:lnSpc>
              <a:buFont typeface="Wingdings" charset="2"/>
              <a:buNone/>
            </a:pPr>
            <a:r>
              <a:rPr lang="en-US" sz="2800" smtClean="0"/>
              <a:t>H – Hopelessness.</a:t>
            </a:r>
          </a:p>
          <a:p>
            <a:pPr eaLnBrk="1" hangingPunct="1">
              <a:lnSpc>
                <a:spcPct val="90000"/>
              </a:lnSpc>
              <a:buFont typeface="Wingdings" charset="2"/>
              <a:buNone/>
            </a:pPr>
            <a:r>
              <a:rPr lang="en-US" sz="2800" smtClean="0"/>
              <a:t>E – Energy level.</a:t>
            </a:r>
          </a:p>
          <a:p>
            <a:pPr eaLnBrk="1" hangingPunct="1">
              <a:lnSpc>
                <a:spcPct val="90000"/>
              </a:lnSpc>
              <a:buFont typeface="Wingdings" charset="2"/>
              <a:buNone/>
            </a:pPr>
            <a:r>
              <a:rPr lang="en-US" sz="2800" smtClean="0"/>
              <a:t>W – Worthlessness. </a:t>
            </a:r>
          </a:p>
          <a:p>
            <a:pPr eaLnBrk="1" hangingPunct="1">
              <a:lnSpc>
                <a:spcPct val="90000"/>
              </a:lnSpc>
              <a:buFont typeface="Wingdings" charset="2"/>
              <a:buNone/>
            </a:pPr>
            <a:r>
              <a:rPr lang="en-US" sz="2800" smtClean="0"/>
              <a:t>S – Self esteem is poor.</a:t>
            </a:r>
          </a:p>
          <a:p>
            <a:pPr eaLnBrk="1" hangingPunct="1">
              <a:lnSpc>
                <a:spcPct val="90000"/>
              </a:lnSpc>
              <a:buFont typeface="Wingdings" charset="2"/>
              <a:buNone/>
            </a:pPr>
            <a:endParaRPr lang="en-US" sz="28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We saw the brain chemistry changing with substances</a:t>
            </a:r>
          </a:p>
        </p:txBody>
      </p:sp>
      <p:sp>
        <p:nvSpPr>
          <p:cNvPr id="6144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What are the centers that are involved with the addicted substance or habit behavior, reward and memory.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You will be surprised how close they are to each other.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04850"/>
            <a:ext cx="8229600" cy="1733550"/>
          </a:xfrm>
        </p:spPr>
        <p:txBody>
          <a:bodyPr/>
          <a:lstStyle/>
          <a:p>
            <a:pPr eaLnBrk="1" hangingPunct="1"/>
            <a:r>
              <a:rPr lang="en-US" smtClean="0"/>
              <a:t>      Nucleus Accumbens is the brain center that was identified to reinforce addictive behavior.</a:t>
            </a:r>
          </a:p>
        </p:txBody>
      </p:sp>
      <p:sp>
        <p:nvSpPr>
          <p:cNvPr id="6246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62467" name="Picture 5" descr="Circuit_du_syst%C3%A8me_de_recompens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2514600"/>
            <a:ext cx="67056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Picture 2" descr="An external file that holds a picture, illustration, etc.&#10;Object name is SPP-03-2-4-g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2400"/>
            <a:ext cx="9144000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451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VTA   cognition, motivation, addiction as well.</a:t>
            </a:r>
          </a:p>
          <a:p>
            <a:pPr eaLnBrk="1" hangingPunct="1"/>
            <a:r>
              <a:rPr lang="en-US" smtClean="0"/>
              <a:t>Amygdala  fight and flight</a:t>
            </a:r>
          </a:p>
          <a:p>
            <a:pPr eaLnBrk="1" hangingPunct="1"/>
            <a:r>
              <a:rPr lang="en-US" smtClean="0"/>
              <a:t>Hippocampus  memory ( pleasurable drug effect eg: cocaine. </a:t>
            </a:r>
          </a:p>
          <a:p>
            <a:pPr eaLnBrk="1" hangingPunct="1"/>
            <a:r>
              <a:rPr lang="en-US" smtClean="0"/>
              <a:t>You could see how they are all connected.</a:t>
            </a:r>
          </a:p>
          <a:p>
            <a:pPr eaLnBrk="1" hangingPunct="1"/>
            <a:r>
              <a:rPr lang="en-US" smtClean="0"/>
              <a:t>Every patient has his favorite substance even he might be addicted or dependent on multiple depends on the pleasure memory stored in Hippocampus. </a:t>
            </a:r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Who can make the treatment referral</a:t>
            </a:r>
          </a:p>
        </p:txBody>
      </p:sp>
      <p:sp>
        <p:nvSpPr>
          <p:cNvPr id="6553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Family</a:t>
            </a:r>
          </a:p>
          <a:p>
            <a:pPr eaLnBrk="1" hangingPunct="1"/>
            <a:r>
              <a:rPr lang="en-US" smtClean="0"/>
              <a:t>Friends</a:t>
            </a:r>
          </a:p>
          <a:p>
            <a:pPr eaLnBrk="1" hangingPunct="1"/>
            <a:r>
              <a:rPr lang="en-US" smtClean="0"/>
              <a:t>Clergy</a:t>
            </a:r>
          </a:p>
          <a:p>
            <a:pPr eaLnBrk="1" hangingPunct="1"/>
            <a:r>
              <a:rPr lang="en-US" smtClean="0"/>
              <a:t>Church helpers or servants.</a:t>
            </a:r>
          </a:p>
          <a:p>
            <a:pPr eaLnBrk="1" hangingPunct="1"/>
            <a:r>
              <a:rPr lang="en-US" smtClean="0"/>
              <a:t>Co-workers.</a:t>
            </a:r>
          </a:p>
          <a:p>
            <a:pPr eaLnBrk="1" hangingPunct="1"/>
            <a:r>
              <a:rPr lang="en-US" smtClean="0"/>
              <a:t>Healthcare professionals.</a:t>
            </a:r>
          </a:p>
          <a:p>
            <a:pPr eaLnBrk="1" hangingPunct="1"/>
            <a:r>
              <a:rPr lang="en-US" smtClean="0"/>
              <a:t>Any suggestions 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Treatment</a:t>
            </a:r>
          </a:p>
        </p:txBody>
      </p:sp>
      <p:sp>
        <p:nvSpPr>
          <p:cNvPr id="6758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individual/ the group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Treating the family as a whole.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Including codependence and abuse victims.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very 1</a:t>
            </a:r>
            <a:r>
              <a:rPr lang="en-US" baseline="30000" smtClean="0"/>
              <a:t>st</a:t>
            </a:r>
            <a:r>
              <a:rPr lang="en-US" smtClean="0"/>
              <a:t> step in helping.</a:t>
            </a:r>
          </a:p>
        </p:txBody>
      </p:sp>
      <p:sp>
        <p:nvSpPr>
          <p:cNvPr id="6963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Spotting early, or the First , signs.</a:t>
            </a:r>
          </a:p>
          <a:p>
            <a:pPr eaLnBrk="1" hangingPunct="1"/>
            <a:r>
              <a:rPr lang="en-US" smtClean="0"/>
              <a:t>Screening ( random urine analysis).</a:t>
            </a:r>
          </a:p>
          <a:p>
            <a:pPr eaLnBrk="1" hangingPunct="1"/>
            <a:r>
              <a:rPr lang="en-US" smtClean="0"/>
              <a:t>Motivational interviewing.</a:t>
            </a:r>
          </a:p>
          <a:p>
            <a:pPr eaLnBrk="1" hangingPunct="1"/>
            <a:r>
              <a:rPr lang="en-US" smtClean="0"/>
              <a:t>“compassionate” confrontations </a:t>
            </a:r>
          </a:p>
          <a:p>
            <a:pPr eaLnBrk="1" hangingPunct="1">
              <a:buFont typeface="Wingdings" charset="2"/>
              <a:buNone/>
            </a:pPr>
            <a:r>
              <a:rPr lang="en-US" smtClean="0"/>
              <a:t>    ( confronting a Godly ego)</a:t>
            </a:r>
          </a:p>
          <a:p>
            <a:pPr eaLnBrk="1" hangingPunct="1"/>
            <a:r>
              <a:rPr lang="en-US" smtClean="0"/>
              <a:t>Be always prepared for resistance that is a sign of the disease.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71682" name="Picture 2" descr="c:\Users\mikecoptic\Pictures\ETOH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43000" y="152400"/>
            <a:ext cx="6400800" cy="6705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Who should start the help?</a:t>
            </a:r>
          </a:p>
        </p:txBody>
      </p:sp>
      <p:sp>
        <p:nvSpPr>
          <p:cNvPr id="7270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Interventions can be done as well by anyone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Professional interventions are done by health care professionals.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When should we convert to professional interventions. Signs of danger to self and or others.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Questions ????????????</a:t>
            </a:r>
            <a:endParaRPr lang="en-US" dirty="0"/>
          </a:p>
        </p:txBody>
      </p:sp>
      <p:sp>
        <p:nvSpPr>
          <p:cNvPr id="74754" name="Subtitle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Glory be to God Forever.</a:t>
            </a:r>
            <a:endParaRPr lang="en-US" dirty="0"/>
          </a:p>
        </p:txBody>
      </p:sp>
      <p:sp>
        <p:nvSpPr>
          <p:cNvPr id="75778" name="Subtitle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321</TotalTime>
  <Words>1455</Words>
  <Application>Microsoft Office PowerPoint</Application>
  <PresentationFormat>On-screen Show (4:3)</PresentationFormat>
  <Paragraphs>269</Paragraphs>
  <Slides>48</Slides>
  <Notes>8</Notes>
  <HiddenSlides>10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Design Template</vt:lpstr>
      </vt:variant>
      <vt:variant>
        <vt:i4>5</vt:i4>
      </vt:variant>
      <vt:variant>
        <vt:lpstr>Slide Titles</vt:lpstr>
      </vt:variant>
      <vt:variant>
        <vt:i4>48</vt:i4>
      </vt:variant>
    </vt:vector>
  </HeadingPairs>
  <TitlesOfParts>
    <vt:vector size="59" baseType="lpstr">
      <vt:lpstr>Times New Roman</vt:lpstr>
      <vt:lpstr>Calibri</vt:lpstr>
      <vt:lpstr>Arial</vt:lpstr>
      <vt:lpstr>Constantia</vt:lpstr>
      <vt:lpstr>Wingdings 2</vt:lpstr>
      <vt:lpstr>Wingdings</vt:lpstr>
      <vt:lpstr>Flow</vt:lpstr>
      <vt:lpstr>Flow</vt:lpstr>
      <vt:lpstr>Flow</vt:lpstr>
      <vt:lpstr>Flow</vt:lpstr>
      <vt:lpstr>Flow</vt:lpstr>
      <vt:lpstr>Slide 1</vt:lpstr>
      <vt:lpstr>Slide 2</vt:lpstr>
      <vt:lpstr>What is addiction :</vt:lpstr>
      <vt:lpstr>Before we define addiction </vt:lpstr>
      <vt:lpstr> </vt:lpstr>
      <vt:lpstr> Is our counter transference </vt:lpstr>
      <vt:lpstr>This is your 1st challenge.</vt:lpstr>
      <vt:lpstr>Slide 8</vt:lpstr>
      <vt:lpstr>   Here is the reality:</vt:lpstr>
      <vt:lpstr>This study was shocking </vt:lpstr>
      <vt:lpstr>  Everyone ask himself </vt:lpstr>
      <vt:lpstr>Treatment is successful. </vt:lpstr>
      <vt:lpstr>Anyone came to his mind this question?</vt:lpstr>
      <vt:lpstr>So what can we be addicted to:</vt:lpstr>
      <vt:lpstr>       Substance  Abuse</vt:lpstr>
      <vt:lpstr>Addiction or dependence </vt:lpstr>
      <vt:lpstr>     Substance  dependence</vt:lpstr>
      <vt:lpstr>As you noticed </vt:lpstr>
      <vt:lpstr>Specifies  of substance  dependence</vt:lpstr>
      <vt:lpstr>Addiction </vt:lpstr>
      <vt:lpstr>  What are we dealing with?</vt:lpstr>
      <vt:lpstr>Cage questionnaire for ETOH as an example for screening test:</vt:lpstr>
      <vt:lpstr>Effect of addiction on the brain. </vt:lpstr>
      <vt:lpstr>                   “ Quote”</vt:lpstr>
      <vt:lpstr>Study by Nora Volkow, MD</vt:lpstr>
      <vt:lpstr>Anterior cingulate gyrus response to cocaine cues</vt:lpstr>
      <vt:lpstr>Slide 27</vt:lpstr>
      <vt:lpstr>Slide 28</vt:lpstr>
      <vt:lpstr>Slide 29</vt:lpstr>
      <vt:lpstr>Slide 30</vt:lpstr>
      <vt:lpstr>Correlation </vt:lpstr>
      <vt:lpstr>Quick overview of depression: Classification of Depressive D/Os  </vt:lpstr>
      <vt:lpstr>DSM IV TR Criteria of  Major depressive D/O</vt:lpstr>
      <vt:lpstr>Specifies for MDD</vt:lpstr>
      <vt:lpstr>Differential diagnosis.</vt:lpstr>
      <vt:lpstr>Depressive D/O NOS.</vt:lpstr>
      <vt:lpstr>DSM IV-TR Criteria For  Dysthymic Disorder</vt:lpstr>
      <vt:lpstr>We saw the brain chemistry changing with substances</vt:lpstr>
      <vt:lpstr>      Nucleus Accumbens is the brain center that was identified to reinforce addictive behavior.</vt:lpstr>
      <vt:lpstr>Slide 40</vt:lpstr>
      <vt:lpstr>Slide 41</vt:lpstr>
      <vt:lpstr>Who can make the treatment referral</vt:lpstr>
      <vt:lpstr>Treatment</vt:lpstr>
      <vt:lpstr>The very 1st step in helping.</vt:lpstr>
      <vt:lpstr>Slide 45</vt:lpstr>
      <vt:lpstr>Who should start the help?</vt:lpstr>
      <vt:lpstr>Slide 47</vt:lpstr>
      <vt:lpstr>Slide 48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Addiction</dc:title>
  <dc:creator>mikecoptic</dc:creator>
  <cp:lastModifiedBy>alove</cp:lastModifiedBy>
  <cp:revision>38</cp:revision>
  <dcterms:created xsi:type="dcterms:W3CDTF">2013-05-23T15:54:49Z</dcterms:created>
  <dcterms:modified xsi:type="dcterms:W3CDTF">2013-06-09T12:02:47Z</dcterms:modified>
</cp:coreProperties>
</file>